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5" r:id="rId21"/>
    <p:sldId id="276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2" d="100"/>
          <a:sy n="72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41FE8-58B8-47D0-8769-4346EB33F7CE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D3914-F742-4E17-996E-143D43A075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39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67F71-C458-4985-8446-926CF1E31DBB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2D49A-D94F-44E1-BCF3-A180A6266F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17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D49A-D94F-44E1-BCF3-A180A6266F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68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2D49A-D94F-44E1-BCF3-A180A6266FF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696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813705-AC62-4360-AA8B-4857971F5B3C}" type="datetimeFigureOut">
              <a:rPr lang="ru-RU" smtClean="0"/>
              <a:pPr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2FB9D5-FAA8-4ACE-8333-FFF8AE894C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604" y="2420888"/>
            <a:ext cx="64008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Что такое семья;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Происхождение семьи;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Традиции семьи;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804" y="1124745"/>
            <a:ext cx="7772400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«Семья»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</a:t>
            </a:r>
            <a:r>
              <a:rPr lang="ru-RU" dirty="0" smtClean="0"/>
              <a:t>униципальное бюджетное дошкольное образовательное учреждение детский сад № 21 «Белочка»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44092" y="5317819"/>
            <a:ext cx="358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dirty="0" smtClean="0">
                <a:solidFill>
                  <a:prstClr val="black"/>
                </a:solidFill>
                <a:latin typeface="Bahnschrift SemiBold" panose="020B0502040204020203" pitchFamily="34" charset="0"/>
              </a:rPr>
              <a:t>Подготовила воспитатель:                       </a:t>
            </a:r>
            <a:r>
              <a:rPr lang="ru-RU" dirty="0" smtClean="0">
                <a:solidFill>
                  <a:prstClr val="black"/>
                </a:solidFill>
                <a:latin typeface="Bahnschrift SemiBold" panose="020B0502040204020203" pitchFamily="34" charset="0"/>
              </a:rPr>
              <a:t>Чиркина М.А.</a:t>
            </a:r>
            <a:endParaRPr lang="ru-RU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212975"/>
            <a:ext cx="848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ahnschrift SemiBold" panose="020B0502040204020203" pitchFamily="34" charset="0"/>
              </a:rPr>
              <a:t>(Презентация для детей  </a:t>
            </a:r>
            <a:r>
              <a:rPr lang="ru-RU" dirty="0" smtClean="0">
                <a:latin typeface="Bahnschrift SemiBold" panose="020B0502040204020203" pitchFamily="34" charset="0"/>
              </a:rPr>
              <a:t>среднего </a:t>
            </a:r>
            <a:r>
              <a:rPr lang="ru-RU" dirty="0" smtClean="0">
                <a:latin typeface="Bahnschrift SemiBold" panose="020B0502040204020203" pitchFamily="34" charset="0"/>
              </a:rPr>
              <a:t>дошкольного возраста)</a:t>
            </a:r>
            <a:endParaRPr lang="ru-RU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34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556792"/>
            <a:ext cx="3824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" panose="020B0502040204020203" pitchFamily="34" charset="0"/>
              </a:rPr>
              <a:t>Кто на машине нас прокатит,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И на рыбалку позовёт?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Любому делу нас научит.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И за грибами в лес возьмёт?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Рядом с ним и скуки нет.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Это наш любимый…….(Дед)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97" t="4604" r="7497" b="1184"/>
          <a:stretch/>
        </p:blipFill>
        <p:spPr>
          <a:xfrm>
            <a:off x="0" y="341836"/>
            <a:ext cx="4600985" cy="617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71188" y="5489782"/>
            <a:ext cx="260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Bahnschrift SemiBold" panose="020B0502040204020203" pitchFamily="34" charset="0"/>
              </a:rPr>
              <a:t>Вопрос: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Дедушка какой? 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3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91683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Кто по утрам идет учиться?</a:t>
            </a:r>
            <a:br>
              <a:rPr lang="ru-RU" sz="2400" dirty="0"/>
            </a:br>
            <a:r>
              <a:rPr lang="ru-RU" sz="2400" dirty="0"/>
              <a:t>Он получать оценки рад.</a:t>
            </a:r>
            <a:br>
              <a:rPr lang="ru-RU" sz="2400" dirty="0"/>
            </a:br>
            <a:r>
              <a:rPr lang="ru-RU" sz="2400" dirty="0"/>
              <a:t>Конечно это старший …..(Брат)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13" b="-5513"/>
          <a:stretch/>
        </p:blipFill>
        <p:spPr>
          <a:xfrm>
            <a:off x="311524" y="490364"/>
            <a:ext cx="4260476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439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45" t="4724" r="4345" b="-4724"/>
          <a:stretch/>
        </p:blipFill>
        <p:spPr>
          <a:xfrm>
            <a:off x="251520" y="403918"/>
            <a:ext cx="4320480" cy="596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2295453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" panose="020B0502040204020203" pitchFamily="34" charset="0"/>
              </a:rPr>
              <a:t>У неё заколки, бантики,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Куклы, бусинки и фантики.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Смешные милые косички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Конечно милая…. (Сестричка)</a:t>
            </a:r>
          </a:p>
        </p:txBody>
      </p:sp>
    </p:spTree>
    <p:extLst>
      <p:ext uri="{BB962C8B-B14F-4D97-AF65-F5344CB8AC3E}">
        <p14:creationId xmlns:p14="http://schemas.microsoft.com/office/powerpoint/2010/main" xmlns="" val="141231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8" b="9028"/>
          <a:stretch/>
        </p:blipFill>
        <p:spPr>
          <a:xfrm>
            <a:off x="508000" y="380054"/>
            <a:ext cx="8128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439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599" y="260648"/>
            <a:ext cx="43796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Игра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605" y="1916832"/>
            <a:ext cx="4429418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Bahnschrift SemiBold" panose="020B0502040204020203" pitchFamily="34" charset="0"/>
              </a:rPr>
              <a:t>Игра «Моя семья</a:t>
            </a:r>
            <a:r>
              <a:rPr lang="ru-RU" sz="2000" b="1" dirty="0" smtClean="0">
                <a:latin typeface="Bahnschrift SemiBold" panose="020B0502040204020203" pitchFamily="34" charset="0"/>
              </a:rPr>
              <a:t>»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/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В руках моих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>
                <a:latin typeface="Bahnschrift SemiBold" panose="020B0502040204020203" pitchFamily="34" charset="0"/>
              </a:rPr>
              <a:t>Б</a:t>
            </a:r>
            <a:r>
              <a:rPr lang="ru-RU" sz="2000" dirty="0" smtClean="0">
                <a:latin typeface="Bahnschrift SemiBold" panose="020B0502040204020203" pitchFamily="34" charset="0"/>
              </a:rPr>
              <a:t>ольшая </a:t>
            </a:r>
            <a:r>
              <a:rPr lang="ru-RU" sz="2000" dirty="0">
                <a:latin typeface="Bahnschrift SemiBold" panose="020B0502040204020203" pitchFamily="34" charset="0"/>
              </a:rPr>
              <a:t>сила скрыта и секрет.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Открыть его попробуем все вместе.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Коль поднимаю руку вверх,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>
                <a:latin typeface="Bahnschrift SemiBold" panose="020B0502040204020203" pitchFamily="34" charset="0"/>
              </a:rPr>
              <a:t>К</a:t>
            </a:r>
            <a:r>
              <a:rPr lang="ru-RU" sz="2000" dirty="0" smtClean="0">
                <a:latin typeface="Bahnschrift SemiBold" panose="020B0502040204020203" pitchFamily="34" charset="0"/>
              </a:rPr>
              <a:t>ричите </a:t>
            </a:r>
            <a:r>
              <a:rPr lang="ru-RU" sz="2000" dirty="0">
                <a:latin typeface="Bahnschrift SemiBold" panose="020B0502040204020203" pitchFamily="34" charset="0"/>
              </a:rPr>
              <a:t>«мама»,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Вниз руку опущу,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>
                <a:latin typeface="Bahnschrift SemiBold" panose="020B0502040204020203" pitchFamily="34" charset="0"/>
              </a:rPr>
              <a:t>К</a:t>
            </a:r>
            <a:r>
              <a:rPr lang="ru-RU" sz="2000" dirty="0" smtClean="0">
                <a:latin typeface="Bahnschrift SemiBold" panose="020B0502040204020203" pitchFamily="34" charset="0"/>
              </a:rPr>
              <a:t>ричите </a:t>
            </a:r>
            <a:r>
              <a:rPr lang="ru-RU" sz="2000" dirty="0">
                <a:latin typeface="Bahnschrift SemiBold" panose="020B0502040204020203" pitchFamily="34" charset="0"/>
              </a:rPr>
              <a:t>«папа».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Коль помашу,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>
                <a:latin typeface="Bahnschrift SemiBold" panose="020B0502040204020203" pitchFamily="34" charset="0"/>
              </a:rPr>
              <a:t>К</a:t>
            </a:r>
            <a:r>
              <a:rPr lang="ru-RU" sz="2000" dirty="0" smtClean="0">
                <a:latin typeface="Bahnschrift SemiBold" panose="020B0502040204020203" pitchFamily="34" charset="0"/>
              </a:rPr>
              <a:t>ричите </a:t>
            </a:r>
            <a:r>
              <a:rPr lang="ru-RU" sz="2000" dirty="0">
                <a:latin typeface="Bahnschrift SemiBold" panose="020B0502040204020203" pitchFamily="34" charset="0"/>
              </a:rPr>
              <a:t>«я»,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А если две руки вверху </a:t>
            </a:r>
            <a:r>
              <a:rPr lang="ru-RU" sz="2000" dirty="0" smtClean="0">
                <a:latin typeface="Bahnschrift SemiBold" panose="020B0502040204020203" pitchFamily="34" charset="0"/>
              </a:rPr>
              <a:t>–</a:t>
            </a: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«</a:t>
            </a:r>
            <a:r>
              <a:rPr lang="ru-RU" sz="2000" dirty="0">
                <a:latin typeface="Bahnschrift SemiBold" panose="020B0502040204020203" pitchFamily="34" charset="0"/>
              </a:rPr>
              <a:t>моя семья»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86" t="1977" r="6986" b="5522"/>
          <a:stretch/>
        </p:blipFill>
        <p:spPr>
          <a:xfrm>
            <a:off x="395536" y="332656"/>
            <a:ext cx="1872208" cy="207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86" t="1977" r="6986" b="5522"/>
          <a:stretch/>
        </p:blipFill>
        <p:spPr>
          <a:xfrm rot="10800000">
            <a:off x="2528391" y="332656"/>
            <a:ext cx="1872208" cy="207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477398"/>
            <a:ext cx="1840516" cy="21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010" y="4670661"/>
            <a:ext cx="2843808" cy="20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143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006" y="-10007"/>
            <a:ext cx="8188458" cy="502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91680" y="2132856"/>
            <a:ext cx="6193772" cy="472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счастье, любовь и удача,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летом поездки на дачу.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праздник, семейные даты,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Подарки, покупки, приятные траты.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Рождение детей, первый шаг, первый лепет,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Мечты о хорошем, волнение и трепет.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труд, друг о друге забота,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много домашней работы.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важно!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Семья – это сложно!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Но счастливо жить одному невозможно!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Всегда будьте вместе, любовь берегите,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Обиды и ссоры подальше гоните,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Хочу, чтоб про нас говорили друзья: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Какая хорошая Ваша семья!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260648"/>
            <a:ext cx="85909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Стихи о семье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4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721380"/>
            <a:ext cx="3672409" cy="349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3" y="116632"/>
            <a:ext cx="5112568" cy="11762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Традиции семьи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412776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В каждой семье есть свои большие и маленькие традиции, объединяющие всех домочадцев не в обязательном порядке, а исключительно — по желанию души. Для одной семьи такой традицией является совместный просмотр комедийных новинок по выходным под хруст попкорна, для другой – изготовление новогодних игрушек перед праздником, для третьей – путешествия на каникулах в новые, неизведанные места. Какие традиции способны сблизить всех членов семьи и создать в доме ту самую атмосферу счастья и семейного единения?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92" r="7692"/>
          <a:stretch/>
        </p:blipFill>
        <p:spPr>
          <a:xfrm>
            <a:off x="221602" y="4509119"/>
            <a:ext cx="3702326" cy="209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308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5014" y="600852"/>
            <a:ext cx="5029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Семейный выход в свет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Простая, но приятная семейная традиция – раз в месяц (а лучше – по выходным) выбираться </a:t>
            </a:r>
            <a:r>
              <a:rPr lang="ru-RU" sz="2400" u="sng" dirty="0"/>
              <a:t>в кинотеатр </a:t>
            </a:r>
            <a:r>
              <a:rPr lang="ru-RU" sz="2400" dirty="0"/>
              <a:t>на многообещающую новинку, </a:t>
            </a:r>
            <a:r>
              <a:rPr lang="ru-RU" sz="2400" u="sng" dirty="0"/>
              <a:t>в Макдональдс </a:t>
            </a:r>
            <a:r>
              <a:rPr lang="ru-RU" sz="2400" dirty="0"/>
              <a:t>на «праздник живота», </a:t>
            </a:r>
            <a:r>
              <a:rPr lang="ru-RU" sz="2400" u="sng" dirty="0"/>
              <a:t>за город </a:t>
            </a:r>
            <a:r>
              <a:rPr lang="ru-RU" sz="2400" dirty="0"/>
              <a:t>– на водную или конную прогулку, и пр.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710067"/>
            <a:ext cx="3323454" cy="249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453051"/>
            <a:ext cx="3240360" cy="288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249" y="4381032"/>
            <a:ext cx="4387199" cy="236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768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330" y="260649"/>
            <a:ext cx="41856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Прогулки на природе</a:t>
            </a:r>
            <a:endParaRPr lang="ru-RU" sz="2000" b="1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Путешествие </a:t>
            </a:r>
            <a:r>
              <a:rPr lang="ru-RU" sz="2000" dirty="0">
                <a:latin typeface="Bahnschrift SemiBold" panose="020B0502040204020203" pitchFamily="34" charset="0"/>
              </a:rPr>
              <a:t>по кладовым матери-природы </a:t>
            </a:r>
            <a:r>
              <a:rPr lang="ru-RU" sz="2000" u="sng" dirty="0">
                <a:latin typeface="Bahnschrift SemiBold" panose="020B0502040204020203" pitchFamily="34" charset="0"/>
              </a:rPr>
              <a:t>за грибами-ягодами</a:t>
            </a:r>
            <a:r>
              <a:rPr lang="ru-RU" sz="2000" dirty="0">
                <a:latin typeface="Bahnschrift SemiBold" panose="020B0502040204020203" pitchFamily="34" charset="0"/>
              </a:rPr>
              <a:t> или даже сбор лекарственных трав для домашней народной аптечки.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780" y="3429000"/>
            <a:ext cx="42882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4" t="3416" r="2133" b="2511"/>
          <a:stretch/>
        </p:blipFill>
        <p:spPr>
          <a:xfrm>
            <a:off x="251520" y="260648"/>
            <a:ext cx="40680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02" y="3445977"/>
            <a:ext cx="399644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326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0078" y="446034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Пикники на природе </a:t>
            </a:r>
            <a:r>
              <a:rPr lang="ru-RU" sz="20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–</a:t>
            </a:r>
          </a:p>
          <a:p>
            <a:r>
              <a:rPr lang="ru-RU" sz="2000" b="1" dirty="0" smtClean="0">
                <a:latin typeface="Bahnschrift SemiBold" panose="020B0502040204020203" pitchFamily="34" charset="0"/>
              </a:rPr>
              <a:t>совмещаем </a:t>
            </a:r>
            <a:r>
              <a:rPr lang="ru-RU" sz="2000" b="1" dirty="0">
                <a:latin typeface="Bahnschrift SemiBold" panose="020B0502040204020203" pitchFamily="34" charset="0"/>
              </a:rPr>
              <a:t>приятное с полезным.</a:t>
            </a:r>
            <a:r>
              <a:rPr lang="ru-RU" sz="2000" dirty="0">
                <a:latin typeface="Bahnschrift SemiBold" panose="020B0502040204020203" pitchFamily="34" charset="0"/>
              </a:rPr>
              <a:t/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Семейный регулярный отдых на природе может быть любым, в соответствии с желаниями и временем года – купание и </a:t>
            </a:r>
            <a:r>
              <a:rPr lang="ru-RU" sz="2000" u="sng" dirty="0">
                <a:latin typeface="Bahnschrift SemiBold" panose="020B0502040204020203" pitchFamily="34" charset="0"/>
              </a:rPr>
              <a:t>сочные шашлыки</a:t>
            </a:r>
            <a:r>
              <a:rPr lang="ru-RU" sz="2000" dirty="0">
                <a:latin typeface="Bahnschrift SemiBold" panose="020B0502040204020203" pitchFamily="34" charset="0"/>
              </a:rPr>
              <a:t>, </a:t>
            </a:r>
            <a:r>
              <a:rPr lang="ru-RU" sz="2000" u="sng" dirty="0">
                <a:latin typeface="Bahnschrift SemiBold" panose="020B0502040204020203" pitchFamily="34" charset="0"/>
              </a:rPr>
              <a:t>рыбалка</a:t>
            </a:r>
            <a:r>
              <a:rPr lang="ru-RU" sz="2000" dirty="0">
                <a:latin typeface="Bahnschrift SemiBold" panose="020B0502040204020203" pitchFamily="34" charset="0"/>
              </a:rPr>
              <a:t> всей семьей, </a:t>
            </a:r>
            <a:r>
              <a:rPr lang="ru-RU" sz="2000" u="sng" dirty="0">
                <a:latin typeface="Bahnschrift SemiBold" panose="020B0502040204020203" pitchFamily="34" charset="0"/>
              </a:rPr>
              <a:t>ночные посиделки </a:t>
            </a:r>
            <a:r>
              <a:rPr lang="ru-RU" sz="2000" dirty="0">
                <a:latin typeface="Bahnschrift SemiBold" panose="020B0502040204020203" pitchFamily="34" charset="0"/>
              </a:rPr>
              <a:t>у костра с гитарой и чаем в </a:t>
            </a:r>
            <a:r>
              <a:rPr lang="ru-RU" sz="2000" dirty="0" smtClean="0">
                <a:latin typeface="Bahnschrift SemiBold" panose="020B0502040204020203" pitchFamily="34" charset="0"/>
              </a:rPr>
              <a:t>котелке. </a:t>
            </a:r>
            <a:r>
              <a:rPr lang="ru-RU" sz="2000" dirty="0">
                <a:latin typeface="Bahnschrift SemiBold" panose="020B0502040204020203" pitchFamily="34" charset="0"/>
              </a:rPr>
              <a:t>путешествие по кладовым матери-природы за грибами-ягодами или даже сбор лекарственных трав для домашней народной аптечки.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4997638"/>
            <a:ext cx="3168352" cy="153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93" y="3573016"/>
            <a:ext cx="3776806" cy="306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94" y="476672"/>
            <a:ext cx="3837730" cy="271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333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8640"/>
            <a:ext cx="302433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Загадка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899" b="7899"/>
          <a:stretch/>
        </p:blipFill>
        <p:spPr>
          <a:xfrm>
            <a:off x="5523638" y="1340768"/>
            <a:ext cx="3411176" cy="501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795" b="7795"/>
          <a:stretch/>
        </p:blipFill>
        <p:spPr>
          <a:xfrm>
            <a:off x="300169" y="332656"/>
            <a:ext cx="2699792" cy="3694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795" b="7795"/>
          <a:stretch/>
        </p:blipFill>
        <p:spPr>
          <a:xfrm>
            <a:off x="2999961" y="350881"/>
            <a:ext cx="2556081" cy="369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633755"/>
            <a:ext cx="3392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</a:rPr>
              <a:t>Два дедушки,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</a:rPr>
              <a:t>две бабушки,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</a:rPr>
              <a:t>плюс папа, мама, я.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</a:rPr>
              <a:t>Сложили? </a:t>
            </a: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Times New Roman"/>
              </a:rPr>
              <a:t>Что у вас получилось?</a:t>
            </a:r>
            <a:endParaRPr lang="ru-RU" sz="2400" dirty="0">
              <a:effectLst/>
              <a:latin typeface="Bahnschrift SemiBold" panose="020B0502040204020203" pitchFamily="34" charset="0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820" y="5943182"/>
            <a:ext cx="172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Семья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0587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1124744"/>
            <a:ext cx="3744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Совместный отпуск:</a:t>
            </a:r>
          </a:p>
          <a:p>
            <a:r>
              <a:rPr lang="ru-RU" sz="2400" dirty="0" smtClean="0">
                <a:latin typeface="Bahnschrift SemiBold" panose="020B050204020402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ahnschrift SemiBold" panose="020B0502040204020203" pitchFamily="34" charset="0"/>
              </a:rPr>
              <a:t>На море;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ahnschrift SemiBold" panose="020B0502040204020203" pitchFamily="34" charset="0"/>
              </a:rPr>
              <a:t>На даче;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295" y="2853465"/>
            <a:ext cx="5354960" cy="401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" y="-33057"/>
            <a:ext cx="4734694" cy="354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313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0785" y="342122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Праздники всей семьёй</a:t>
            </a:r>
            <a:r>
              <a:rPr lang="ru-RU" sz="20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: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ahnschrift SemiBold" panose="020B0502040204020203" pitchFamily="34" charset="0"/>
              </a:rPr>
              <a:t>Новый год;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ahnschrift SemiBold" panose="020B0502040204020203" pitchFamily="34" charset="0"/>
              </a:rPr>
              <a:t>День рождение;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ahnschrift SemiBold" panose="020B0502040204020203" pitchFamily="34" charset="0"/>
              </a:rPr>
              <a:t>Пасха и т.д.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Bahnschrift SemiBold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Подготовка к праздникам:</a:t>
            </a: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-   Покупка подарков;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ahnschrift SemiBold" panose="020B0502040204020203" pitchFamily="34" charset="0"/>
              </a:rPr>
              <a:t>Украшение интерьера;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Bahnschrift SemiBold" panose="020B0502040204020203" pitchFamily="34" charset="0"/>
              </a:rPr>
              <a:t>Подготовка к праздникам и т.д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32" y="259824"/>
            <a:ext cx="4225568" cy="316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053" y="3505063"/>
            <a:ext cx="4323920" cy="311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20" b="-12320"/>
          <a:stretch/>
        </p:blipFill>
        <p:spPr>
          <a:xfrm>
            <a:off x="346432" y="3505063"/>
            <a:ext cx="4017249" cy="358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075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007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Символы семьи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5024"/>
            <a:ext cx="4118776" cy="308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052736"/>
            <a:ext cx="2174328" cy="290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20072" y="443711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Любите! И цените счастье!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Оно рождается в семье,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Что может быть ее дороже,</a:t>
            </a:r>
            <a:b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На этой сказочной земле!</a:t>
            </a:r>
          </a:p>
        </p:txBody>
      </p:sp>
    </p:spTree>
    <p:extLst>
      <p:ext uri="{BB962C8B-B14F-4D97-AF65-F5344CB8AC3E}">
        <p14:creationId xmlns:p14="http://schemas.microsoft.com/office/powerpoint/2010/main" xmlns="" val="340090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06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584176"/>
          </a:xfrm>
        </p:spPr>
        <p:txBody>
          <a:bodyPr/>
          <a:lstStyle/>
          <a:p>
            <a:pPr algn="ctr"/>
            <a:r>
              <a:rPr lang="ru-RU" dirty="0" smtClean="0"/>
              <a:t>15 мая - Международный день семьи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330" y="1838642"/>
            <a:ext cx="9144000" cy="50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7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7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Bahnschrift SemiBold" panose="020B0502040204020203" pitchFamily="34" charset="0"/>
              </a:rPr>
              <a:t>Что такое семья?</a:t>
            </a:r>
            <a:endParaRPr lang="ru-RU" sz="48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4220" y="1772815"/>
            <a:ext cx="48062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</a:rPr>
              <a:t>Семья - самое главное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в </a:t>
            </a:r>
            <a:r>
              <a:rPr lang="ru-RU" sz="2000" dirty="0">
                <a:latin typeface="Bahnschrift SemiBold" panose="020B0502040204020203" pitchFamily="34" charset="0"/>
              </a:rPr>
              <a:t>жизни для каждого из нас.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Семья - это близкие и родные люди,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те</a:t>
            </a:r>
            <a:r>
              <a:rPr lang="ru-RU" sz="2000" dirty="0">
                <a:latin typeface="Bahnschrift SemiBold" panose="020B0502040204020203" pitchFamily="34" charset="0"/>
              </a:rPr>
              <a:t>, кого мы любим,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с </a:t>
            </a:r>
            <a:r>
              <a:rPr lang="ru-RU" sz="2000" dirty="0">
                <a:latin typeface="Bahnschrift SemiBold" panose="020B0502040204020203" pitchFamily="34" charset="0"/>
              </a:rPr>
              <a:t>кого берём пример, о ком заботимся,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кому </a:t>
            </a:r>
            <a:r>
              <a:rPr lang="ru-RU" sz="2000" dirty="0">
                <a:latin typeface="Bahnschrift SemiBold" panose="020B0502040204020203" pitchFamily="34" charset="0"/>
              </a:rPr>
              <a:t>желаем добра и счастья</a:t>
            </a:r>
            <a:r>
              <a:rPr lang="ru-RU" sz="2000" dirty="0" smtClean="0">
                <a:latin typeface="Bahnschrift SemiBold" panose="020B0502040204020203" pitchFamily="34" charset="0"/>
              </a:rPr>
              <a:t>.</a:t>
            </a: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Именно </a:t>
            </a:r>
            <a:r>
              <a:rPr lang="ru-RU" sz="2000" dirty="0">
                <a:latin typeface="Bahnschrift SemiBold" panose="020B0502040204020203" pitchFamily="34" charset="0"/>
              </a:rPr>
              <a:t>в семье мы учимся любви,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ответственности</a:t>
            </a:r>
            <a:r>
              <a:rPr lang="ru-RU" sz="2000" dirty="0">
                <a:latin typeface="Bahnschrift SemiBold" panose="020B0502040204020203" pitchFamily="34" charset="0"/>
              </a:rPr>
              <a:t>, заботе и уважению.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Каждая </a:t>
            </a:r>
            <a:r>
              <a:rPr lang="ru-RU" sz="2000" dirty="0">
                <a:latin typeface="Bahnschrift SemiBold" panose="020B0502040204020203" pitchFamily="34" charset="0"/>
              </a:rPr>
              <a:t>отдельная семья –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это </a:t>
            </a:r>
            <a:r>
              <a:rPr lang="ru-RU" sz="2000" dirty="0">
                <a:latin typeface="Bahnschrift SemiBold" panose="020B0502040204020203" pitchFamily="34" charset="0"/>
              </a:rPr>
              <a:t>как маленькая страна,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где </a:t>
            </a:r>
            <a:r>
              <a:rPr lang="ru-RU" sz="2000" dirty="0">
                <a:latin typeface="Bahnschrift SemiBold" panose="020B0502040204020203" pitchFamily="34" charset="0"/>
              </a:rPr>
              <a:t>свои традиции,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свой </a:t>
            </a:r>
            <a:r>
              <a:rPr lang="ru-RU" sz="2000" dirty="0">
                <a:latin typeface="Bahnschrift SemiBold" panose="020B0502040204020203" pitchFamily="34" charset="0"/>
              </a:rPr>
              <a:t>порядок и ритм жизни, </a:t>
            </a:r>
            <a:endParaRPr lang="ru-RU" sz="2000" dirty="0" smtClean="0"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каждая </a:t>
            </a:r>
            <a:r>
              <a:rPr lang="ru-RU" sz="2000" dirty="0">
                <a:latin typeface="Bahnschrift SemiBold" panose="020B0502040204020203" pitchFamily="34" charset="0"/>
              </a:rPr>
              <a:t>семья по-своему </a:t>
            </a:r>
            <a:r>
              <a:rPr lang="ru-RU" sz="2000" dirty="0" smtClean="0">
                <a:latin typeface="Bahnschrift SemiBold" panose="020B0502040204020203" pitchFamily="34" charset="0"/>
              </a:rPr>
              <a:t>уникальна</a:t>
            </a:r>
            <a:r>
              <a:rPr lang="ru-RU" sz="2000" dirty="0">
                <a:latin typeface="Bahnschrift SemiBold" panose="020B0502040204020203" pitchFamily="34" charset="0"/>
              </a:rPr>
              <a:t> 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72815"/>
            <a:ext cx="3168352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83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856895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Происхождение семьи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1" y="2276872"/>
            <a:ext cx="5525825" cy="442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1170788"/>
            <a:ext cx="29523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Когда появилась первая семья, сказать сложно. Но то, что мужчины и женщины жили вместе, показывали раскопки в пещерах</a:t>
            </a:r>
            <a:r>
              <a:rPr lang="ru-RU" sz="20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Тогда это были не семьи, как мы понимаем это слово сегодня, скорее всего, в далекие времена женщины в первую очередь заботились о своих детях. А отец приносил в дом еду. 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1198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640959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Когда появилось слово «семья»?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811145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</a:rPr>
              <a:t>Когда-то о нём не слыхала Земля…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Но Еве сказал перед свадьбой Адам: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-Сейчас я тебе семь вопросов задам </a:t>
            </a:r>
          </a:p>
          <a:p>
            <a:r>
              <a:rPr lang="ru-RU" sz="2000" dirty="0" smtClean="0">
                <a:latin typeface="Bahnschrift SemiBold" panose="020B0502040204020203" pitchFamily="34" charset="0"/>
              </a:rPr>
              <a:t>- Кто </a:t>
            </a:r>
            <a:r>
              <a:rPr lang="ru-RU" sz="2000" dirty="0">
                <a:latin typeface="Bahnschrift SemiBold" panose="020B0502040204020203" pitchFamily="34" charset="0"/>
              </a:rPr>
              <a:t>деток родит мне, Богиня моя?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И Ева тихонько ответила: «Я».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-Кто их воспитает, царица моя?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И Ева покорно ответила: «Я».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-Кто пищу сготовит, о радость моя?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И Ева всё также ответила: «Я».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-Кто платье сошьёт, постирает бельё,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Меня приласкает, украсит жильё?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«Я, я - тихо молвила Ева, - я, я»---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Сказала она знаменитых семь «я» -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Вот так на Земле появилась семья.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11145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87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46" y="188640"/>
            <a:ext cx="862791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Bahnschrift SemiBold" panose="020B0502040204020203" pitchFamily="34" charset="0"/>
              </a:rPr>
              <a:t>Пословицы, поговорки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Bahnschrift SemiBold" panose="020B0502040204020203" pitchFamily="34" charset="0"/>
              </a:rPr>
              <a:t>и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/>
                <a:latin typeface="Bahnschrift SemiBold" panose="020B0502040204020203" pitchFamily="34" charset="0"/>
              </a:rPr>
              <a:t>загадки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  <a:latin typeface="Bahnschrift SemiBold" panose="020B0502040204020203" pitchFamily="34" charset="0"/>
              </a:rPr>
              <a:t>на тему семья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6" b="-3166"/>
          <a:stretch/>
        </p:blipFill>
        <p:spPr>
          <a:xfrm>
            <a:off x="224345" y="2132856"/>
            <a:ext cx="3267536" cy="445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47864" y="1582340"/>
            <a:ext cx="5616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спрошу у вас, друзья: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Что такое семья?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Трудно быстро дать ответ?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Ну, тогда вам мой совет: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Отгадайте по порядку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се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семейные загадки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Кто на кухне жарит, парит?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Кормит всех нас каждый день?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Убирать, стирать, готовить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Ей, ни чуточки не лень!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Её любит вся семья. Это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…..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(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мамочка моя).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6355" y="5293540"/>
            <a:ext cx="479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Вопрос: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Мама </a:t>
            </a:r>
            <a:r>
              <a:rPr lang="ru-RU" dirty="0">
                <a:solidFill>
                  <a:srgbClr val="C00000"/>
                </a:solidFill>
              </a:rPr>
              <a:t>какая ?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добрая, любящая, нежная, справедливая…)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99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t="4198" r="11853" b="-261"/>
          <a:stretch/>
        </p:blipFill>
        <p:spPr>
          <a:xfrm>
            <a:off x="395536" y="305836"/>
            <a:ext cx="3652225" cy="624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1120676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" panose="020B0502040204020203" pitchFamily="34" charset="0"/>
              </a:rPr>
              <a:t>Кого всегда с работы ждем?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А он несется под дождем.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Всем очень нужный и родной,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Картошки купит в выходной.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 smtClean="0">
                <a:latin typeface="Bahnschrift SemiBold" panose="020B0502040204020203" pitchFamily="34" charset="0"/>
              </a:rPr>
              <a:t>Починит </a:t>
            </a:r>
            <a:r>
              <a:rPr lang="ru-RU" sz="2000" dirty="0">
                <a:latin typeface="Bahnschrift SemiBold" panose="020B0502040204020203" pitchFamily="34" charset="0"/>
              </a:rPr>
              <a:t>чайник и утюг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Мне и братишке – лучший друг.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Он ростом чуть пониже шкафа.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Давно всем ясно – это … (папа)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6355" y="4869160"/>
            <a:ext cx="4726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Bahnschrift SemiBold" panose="020B0502040204020203" pitchFamily="34" charset="0"/>
              </a:rPr>
              <a:t>Вопрос: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Папа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какой? </a:t>
            </a:r>
            <a:endParaRPr lang="ru-RU" sz="2400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сильный, мужественный, добрый, умный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…)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42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196752"/>
            <a:ext cx="4841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" panose="020B0502040204020203" pitchFamily="34" charset="0"/>
              </a:rPr>
              <a:t>Кто нам свяжет всем носочки?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Нас погладит ласково?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И в любой беде утешит?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И расскажет сказку нам?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Поиграет в ладушки?</a:t>
            </a:r>
            <a:br>
              <a:rPr lang="ru-RU" sz="2400" dirty="0">
                <a:latin typeface="Bahnschrift SemiBold" panose="020B0502040204020203" pitchFamily="34" charset="0"/>
              </a:rPr>
            </a:br>
            <a:r>
              <a:rPr lang="ru-RU" sz="2400" dirty="0">
                <a:latin typeface="Bahnschrift SemiBold" panose="020B0502040204020203" pitchFamily="34" charset="0"/>
              </a:rPr>
              <a:t>Это наша ……..(бабушка)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53" y="260648"/>
            <a:ext cx="3637075" cy="466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5144418"/>
            <a:ext cx="4136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  <a:latin typeface="Bahnschrift SemiBold" panose="020B0502040204020203" pitchFamily="34" charset="0"/>
              </a:rPr>
              <a:t>Баба-бабушка, золотая сударушка! </a:t>
            </a:r>
            <a:endParaRPr lang="ru-RU" sz="2000" dirty="0" smtClean="0">
              <a:solidFill>
                <a:srgbClr val="003300"/>
              </a:solidFill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solidFill>
                  <a:srgbClr val="003300"/>
                </a:solidFill>
                <a:latin typeface="Bahnschrift SemiBold" panose="020B0502040204020203" pitchFamily="34" charset="0"/>
              </a:rPr>
              <a:t>Бога </a:t>
            </a:r>
            <a:r>
              <a:rPr lang="ru-RU" sz="2000" dirty="0">
                <a:solidFill>
                  <a:srgbClr val="003300"/>
                </a:solidFill>
                <a:latin typeface="Bahnschrift SemiBold" panose="020B0502040204020203" pitchFamily="34" charset="0"/>
              </a:rPr>
              <a:t>молишь, хлебцем кормишь, </a:t>
            </a:r>
            <a:endParaRPr lang="ru-RU" sz="2000" dirty="0" smtClean="0">
              <a:solidFill>
                <a:srgbClr val="003300"/>
              </a:solidFill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solidFill>
                  <a:srgbClr val="003300"/>
                </a:solidFill>
                <a:latin typeface="Bahnschrift SemiBold" panose="020B0502040204020203" pitchFamily="34" charset="0"/>
              </a:rPr>
              <a:t>дом </a:t>
            </a:r>
            <a:r>
              <a:rPr lang="ru-RU" sz="2000" dirty="0">
                <a:solidFill>
                  <a:srgbClr val="003300"/>
                </a:solidFill>
                <a:latin typeface="Bahnschrift SemiBold" panose="020B0502040204020203" pitchFamily="34" charset="0"/>
              </a:rPr>
              <a:t>бережешь, добро стережешь.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22108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Bahnschrift SemiBold" panose="020B0502040204020203" pitchFamily="34" charset="0"/>
              </a:rPr>
              <a:t>Вопрос</a:t>
            </a:r>
            <a:r>
              <a:rPr lang="ru-RU" sz="2400" dirty="0" smtClean="0">
                <a:solidFill>
                  <a:srgbClr val="003300"/>
                </a:solidFill>
                <a:latin typeface="Bahnschrift SemiBold" panose="020B0502040204020203" pitchFamily="34" charset="0"/>
              </a:rPr>
              <a:t>:</a:t>
            </a:r>
            <a:endParaRPr lang="ru-RU" sz="2400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Бабушка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какая? </a:t>
            </a:r>
            <a:endParaRPr lang="ru-RU" sz="2400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добрая, ласковая, заботливая, мудрая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…)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11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939</TotalTime>
  <Words>557</Words>
  <Application>Microsoft Office PowerPoint</Application>
  <PresentationFormat>Экран (4:3)</PresentationFormat>
  <Paragraphs>108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«Семья»</vt:lpstr>
      <vt:lpstr>Загадка</vt:lpstr>
      <vt:lpstr>15 мая - Международный день семьи</vt:lpstr>
      <vt:lpstr>Что такое семья?</vt:lpstr>
      <vt:lpstr>Происхождение семьи</vt:lpstr>
      <vt:lpstr>Когда появилось слово «семья»? </vt:lpstr>
      <vt:lpstr>Пословицы, поговорки и загадки на тему семья</vt:lpstr>
      <vt:lpstr>Слайд 8</vt:lpstr>
      <vt:lpstr>Слайд 9</vt:lpstr>
      <vt:lpstr>Слайд 10</vt:lpstr>
      <vt:lpstr>Слайд 11</vt:lpstr>
      <vt:lpstr>Слайд 12</vt:lpstr>
      <vt:lpstr>Слайд 13</vt:lpstr>
      <vt:lpstr>Игра</vt:lpstr>
      <vt:lpstr>Стихи о семье</vt:lpstr>
      <vt:lpstr>Традиции семьи</vt:lpstr>
      <vt:lpstr>Слайд 17</vt:lpstr>
      <vt:lpstr>Слайд 18</vt:lpstr>
      <vt:lpstr>Слайд 19</vt:lpstr>
      <vt:lpstr>Слайд 20</vt:lpstr>
      <vt:lpstr>Слайд 21</vt:lpstr>
      <vt:lpstr>Символы семьи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«Семья»</dc:title>
  <dc:creator>User</dc:creator>
  <cp:lastModifiedBy>24</cp:lastModifiedBy>
  <cp:revision>49</cp:revision>
  <dcterms:created xsi:type="dcterms:W3CDTF">2020-05-10T15:01:38Z</dcterms:created>
  <dcterms:modified xsi:type="dcterms:W3CDTF">2025-01-08T15:42:26Z</dcterms:modified>
</cp:coreProperties>
</file>